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55" r:id="rId5"/>
    <p:sldMasterId id="2147483756" r:id="rId6"/>
    <p:sldMasterId id="2147483757" r:id="rId7"/>
    <p:sldMasterId id="2147483758" r:id="rId8"/>
    <p:sldMasterId id="214748375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</p:sldIdLst>
  <p:sldSz cy="5143500" cx="9144000"/>
  <p:notesSz cx="6858000" cy="9144000"/>
  <p:embeddedFontLst>
    <p:embeddedFont>
      <p:font typeface="Space Mono"/>
      <p:regular r:id="rId37"/>
      <p:bold r:id="rId38"/>
      <p:italic r:id="rId39"/>
      <p:boldItalic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76">
          <p15:clr>
            <a:srgbClr val="9AA0A6"/>
          </p15:clr>
        </p15:guide>
        <p15:guide id="4" pos="1152">
          <p15:clr>
            <a:srgbClr val="9AA0A6"/>
          </p15:clr>
        </p15:guide>
        <p15:guide id="5" pos="1728">
          <p15:clr>
            <a:srgbClr val="9AA0A6"/>
          </p15:clr>
        </p15:guide>
        <p15:guide id="6" pos="2304">
          <p15:clr>
            <a:srgbClr val="9AA0A6"/>
          </p15:clr>
        </p15:guide>
        <p15:guide id="7" pos="3456">
          <p15:clr>
            <a:srgbClr val="9AA0A6"/>
          </p15:clr>
        </p15:guide>
        <p15:guide id="8" pos="4032">
          <p15:clr>
            <a:srgbClr val="9AA0A6"/>
          </p15:clr>
        </p15:guide>
        <p15:guide id="9" pos="4608">
          <p15:clr>
            <a:srgbClr val="9AA0A6"/>
          </p15:clr>
        </p15:guide>
        <p15:guide id="10" pos="5184">
          <p15:clr>
            <a:srgbClr val="9AA0A6"/>
          </p15:clr>
        </p15:guide>
        <p15:guide id="11" orient="horz" pos="468">
          <p15:clr>
            <a:srgbClr val="9AA0A6"/>
          </p15:clr>
        </p15:guide>
        <p15:guide id="12" orient="horz" pos="1044">
          <p15:clr>
            <a:srgbClr val="9AA0A6"/>
          </p15:clr>
        </p15:guide>
        <p15:guide id="13" orient="horz" pos="2772">
          <p15:clr>
            <a:srgbClr val="9AA0A6"/>
          </p15:clr>
        </p15:guide>
        <p15:guide id="14" orient="horz" pos="2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2E0A9F-F6CD-4728-93CD-F71B87C42373}">
  <a:tblStyle styleId="{232E0A9F-F6CD-4728-93CD-F71B87C423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76"/>
        <p:guide pos="1152"/>
        <p:guide pos="1728"/>
        <p:guide pos="2304"/>
        <p:guide pos="3456"/>
        <p:guide pos="4032"/>
        <p:guide pos="4608"/>
        <p:guide pos="5184"/>
        <p:guide pos="468" orient="horz"/>
        <p:guide pos="1044" orient="horz"/>
        <p:guide pos="2772" orient="horz"/>
        <p:guide pos="21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Mono-boldItalic.fntdata"/><Relationship Id="rId20" Type="http://schemas.openxmlformats.org/officeDocument/2006/relationships/slide" Target="slides/slide10.xml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22" Type="http://schemas.openxmlformats.org/officeDocument/2006/relationships/slide" Target="slides/slide12.xml"/><Relationship Id="rId44" Type="http://schemas.openxmlformats.org/officeDocument/2006/relationships/font" Target="fonts/Poppins-boldItalic.fntdata"/><Relationship Id="rId21" Type="http://schemas.openxmlformats.org/officeDocument/2006/relationships/slide" Target="slides/slide11.xml"/><Relationship Id="rId43" Type="http://schemas.openxmlformats.org/officeDocument/2006/relationships/font" Target="fonts/Poppins-italic.fntdata"/><Relationship Id="rId24" Type="http://schemas.openxmlformats.org/officeDocument/2006/relationships/slide" Target="slides/slide14.xml"/><Relationship Id="rId46" Type="http://schemas.openxmlformats.org/officeDocument/2006/relationships/font" Target="fonts/RobotoMono-bold.fntdata"/><Relationship Id="rId23" Type="http://schemas.openxmlformats.org/officeDocument/2006/relationships/slide" Target="slides/slide13.xml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slide" Target="slides/slide16.xml"/><Relationship Id="rId48" Type="http://schemas.openxmlformats.org/officeDocument/2006/relationships/font" Target="fonts/RobotoMono-boldItalic.fntdata"/><Relationship Id="rId25" Type="http://schemas.openxmlformats.org/officeDocument/2006/relationships/slide" Target="slides/slide15.xml"/><Relationship Id="rId47" Type="http://schemas.openxmlformats.org/officeDocument/2006/relationships/font" Target="fonts/RobotoMono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slide" Target="slides/slide23.xml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slide" Target="slides/slide25.xml"/><Relationship Id="rId12" Type="http://schemas.openxmlformats.org/officeDocument/2006/relationships/slide" Target="slides/slide2.xml"/><Relationship Id="rId34" Type="http://schemas.openxmlformats.org/officeDocument/2006/relationships/slide" Target="slides/slide24.xml"/><Relationship Id="rId15" Type="http://schemas.openxmlformats.org/officeDocument/2006/relationships/slide" Target="slides/slide5.xml"/><Relationship Id="rId37" Type="http://schemas.openxmlformats.org/officeDocument/2006/relationships/font" Target="fonts/SpaceMono-regular.fntdata"/><Relationship Id="rId14" Type="http://schemas.openxmlformats.org/officeDocument/2006/relationships/slide" Target="slides/slide4.xml"/><Relationship Id="rId36" Type="http://schemas.openxmlformats.org/officeDocument/2006/relationships/slide" Target="slides/slide26.xml"/><Relationship Id="rId17" Type="http://schemas.openxmlformats.org/officeDocument/2006/relationships/slide" Target="slides/slide7.xml"/><Relationship Id="rId39" Type="http://schemas.openxmlformats.org/officeDocument/2006/relationships/font" Target="fonts/SpaceMono-italic.fntdata"/><Relationship Id="rId16" Type="http://schemas.openxmlformats.org/officeDocument/2006/relationships/slide" Target="slides/slide6.xml"/><Relationship Id="rId38" Type="http://schemas.openxmlformats.org/officeDocument/2006/relationships/font" Target="fonts/SpaceMono-bold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219bc62962_0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219bc62962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Welcome students, set the tone for the session, and provide an overview of the day's topic.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Greet the students with enthusiasm.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“Hello everyone! Welcome to Week 6 of TIP102! I hope you’re all doing well today.”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“Today, we’re focusing on linked lists—an essential data structure that frequently appears in technical interviews. You’ll learn how to manipulate and traverse linked lists, which will strengthen your problem-solving skills.”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“We’re more than halfway through the course, and I want to acknowledge the hard work you’ve been putting in. Keep it up!”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 students to share how they’re feeling or their favorite part of the course so far in the chat.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students to acknowledge their progress. For example: “Let’s take a moment to reflect—what’s one concept or technique you’ve become more confident in since the start of the course? Drop it in the chat!”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Acknowledge responses in the chat and highlight positive energy.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44931e8eab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44931e8eab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we ask more complicated questions–we need to improve the clarity of our prompts.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44931e8eab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44931e8eab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for Instructor – design some example prompts to share with your students to talk about what green/red flags they see in them. Use things that will resonate with your students. Remember that very few things are “all green” or “all red” - we’re showing a spectrum between better and worse prompts, not classifying them in to “good” or “bad”.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44931e8eab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44931e8eab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Ask students to share out AI tricks they’ve learned with their peers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the AI offer a solution that worked right away, or did it require iteration or clarification? If so, what clarifications and additional context did you provide?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you balance using AI assistance with trying to solve problems independently? How did it compare to your experiences debugging without AI?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219bc62962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219bc62962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2260be8643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2260be8643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the multiple pass technique for linked lists and explain its applications.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concept of traversing a linked list multiple times to extract information or perform operations.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specific use cases where this technique is applied.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multiple pass technique involves traversing a linked list multiple times to gather information or perform operations.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example, if we need to calculate the length of a list, the first pass could count the nodes, and a second pass could use that information for further processing.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technique is especially useful when the operation requires global information about the list that can only be determined by scanning it multiple times.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One common application is performing an operation that depends on knowing the total number of nodes, such as inserting a node at a specific position.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you think of a situation where scanning the list multiple times would be necessary? Share your thoughts in the chat."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students to brainstorm: "What’s a potential downside of this approach? Let’s discuss how we might mitigate it."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2260be8643_0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2260be8643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Explain how the temporary head technique simplifies edge cases in linked lists.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Demonstrate the use of a temporary head node to handle operations on the head of the list.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Provide examples of how this technique resolves common issues.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temporary head technique involves creating a temporary node before the actual head of the list. This helps simplify operations that involve the head node.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instance, when deleting the head node, the temporary head provides a consistent starting point, so we don’t have to handle the head as a special case.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Similarly, adding a new node to the front of the list becomes straightforward because we can operate on the temporary head rather than directly on the actual head.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technique reduces edge case handling and makes the code cleaner and more maintainable.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"Why do you think edge cases involving the head node can be tricky to handle? Have you encountered this in your own coding?"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Challenge: "If you were implementing a function to remove duplicates from a linked list, how might a temporary head simplify the logic?"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2260be8643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2260be8643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the slow-fast pointer technique for linked lists and its common applications.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concept of using two pointers moving at different speeds to solve linked list problems.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specific problems where this technique is useful.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slow-fast pointer technique uses two pointers moving at different speeds to solve problems involving cycles, middle elements, or other patterns in a linked list.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One common application is detecting a cycle in a linked list. The fast pointer moves two steps at a time, while the slow pointer moves one step. If there’s a cycle, the two pointers will eventually meet.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Another use case is finding the middle node of a linked list. The slow pointer will reach the middle when the fast pointer reaches the end.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technique can also determine the length of a cycle by counting the steps required for the pointers to meet again.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"Why do you think having pointers move at different speeds is useful for these problems? What insights does this give us about the list?"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participation: "Let’s take a moment to try this technique. Imagine a linked list with 7 nodes. Where would the slow pointer be when the fast pointer reaches the end?"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Challenge: "What would happen if the fast pointer moved three steps at a time instead of two? How might that affect the results?"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6c7c0c2a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6c7c0c2a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6c7c0c2a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6c7c0c2a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2260be8643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2260be8643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Demonstrate how to find the middle node of a linked list, returning the second middle node for even-length lists, using the slow-fast pointer technique and the UMPIRE strategy.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the UMPIRE strategy (Understand, Match, Plan, Implement, Review, Evaluate) to solve the problem.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students through each step, explaining decisions and encouraging participation.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Intentionally make a small mistake during implementation to model debugging and normalize errors.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1. Understand the Problem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"Let’s start with the first step: Understand. The task is to find the middle node of a linked list. If the list has an odd number of nodes, we return the middle one. If it has an even number of nodes, we return the second middle node."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"For example: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[1 -&gt; 2 -&gt; 3 -&gt; 4 -&gt; 5]</a:t>
            </a:r>
            <a:r>
              <a:rPr lang="en">
                <a:solidFill>
                  <a:schemeClr val="dk1"/>
                </a:solidFill>
              </a:rPr>
              <a:t>, the middle node is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[1 -&gt; 2 -&gt; 3 -&gt; 4]</a:t>
            </a:r>
            <a:r>
              <a:rPr lang="en">
                <a:solidFill>
                  <a:schemeClr val="dk1"/>
                </a:solidFill>
              </a:rPr>
              <a:t>, the middle node is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chemeClr val="dk1"/>
                </a:solidFill>
              </a:rPr>
              <a:t> (the second middle node)."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2. Match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"Next, let’s Match the problem to a technique. The slow-fast pointer technique is ideal for this task because it efficiently finds the second middle node by leveraging two pointers moving at different speeds."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3. Plan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"Here’s our plan: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Initialize two pointers,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slow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fast</a:t>
            </a:r>
            <a:r>
              <a:rPr lang="en">
                <a:solidFill>
                  <a:schemeClr val="dk1"/>
                </a:solidFill>
              </a:rPr>
              <a:t>, both starting at the head of the list.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Move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fast</a:t>
            </a:r>
            <a:r>
              <a:rPr lang="en">
                <a:solidFill>
                  <a:schemeClr val="dk1"/>
                </a:solidFill>
              </a:rPr>
              <a:t> pointer two steps at a time and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slow</a:t>
            </a:r>
            <a:r>
              <a:rPr lang="en">
                <a:solidFill>
                  <a:schemeClr val="dk1"/>
                </a:solidFill>
              </a:rPr>
              <a:t> pointer one step at a time.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When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fast</a:t>
            </a:r>
            <a:r>
              <a:rPr lang="en">
                <a:solidFill>
                  <a:schemeClr val="dk1"/>
                </a:solidFill>
              </a:rPr>
              <a:t> pointer reaches the end of the list (or the last valid node),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slow</a:t>
            </a:r>
            <a:r>
              <a:rPr lang="en">
                <a:solidFill>
                  <a:schemeClr val="dk1"/>
                </a:solidFill>
              </a:rPr>
              <a:t> pointer will point to the second middle node."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"This method ensures that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slow</a:t>
            </a:r>
            <a:r>
              <a:rPr lang="en">
                <a:solidFill>
                  <a:schemeClr val="dk1"/>
                </a:solidFill>
              </a:rPr>
              <a:t> pointer lands on the second middle node for even-length lists."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4. Implement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"Let’s implement the function step by step. We’ll name it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find_middle</a:t>
            </a:r>
            <a:r>
              <a:rPr lang="en">
                <a:solidFill>
                  <a:schemeClr val="dk1"/>
                </a:solidFill>
              </a:rPr>
              <a:t>."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def find_middle(head):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slow = fast = head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while fast and fast.next: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slow = slow.next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fast = fast.next.next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slow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"Notice how the condition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while fast and fast.next</a:t>
            </a:r>
            <a:r>
              <a:rPr lang="en">
                <a:solidFill>
                  <a:schemeClr val="dk1"/>
                </a:solidFill>
              </a:rPr>
              <a:t> ensures we safely traverse the list without running into errors at the end."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"The key is that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slow</a:t>
            </a:r>
            <a:r>
              <a:rPr lang="en">
                <a:solidFill>
                  <a:schemeClr val="dk1"/>
                </a:solidFill>
              </a:rPr>
              <a:t> pointer always moves at half the speed of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fast</a:t>
            </a:r>
            <a:r>
              <a:rPr lang="en">
                <a:solidFill>
                  <a:schemeClr val="dk1"/>
                </a:solidFill>
              </a:rPr>
              <a:t> pointer, so it reaches the correct middle node when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fast</a:t>
            </a:r>
            <a:r>
              <a:rPr lang="en">
                <a:solidFill>
                  <a:schemeClr val="dk1"/>
                </a:solidFill>
              </a:rPr>
              <a:t> pointer finishes."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5. Normalize Mistakes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Introduce an intentional mistake: "Oops! What happens if we accidentally initialize only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fast</a:t>
            </a:r>
            <a:r>
              <a:rPr lang="en">
                <a:solidFill>
                  <a:schemeClr val="dk1"/>
                </a:solidFill>
              </a:rPr>
              <a:t> without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slow</a:t>
            </a:r>
            <a:r>
              <a:rPr lang="en">
                <a:solidFill>
                  <a:schemeClr val="dk1"/>
                </a:solidFill>
              </a:rPr>
              <a:t>? Let’s see what error this produces and debug it together."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Debug: "Why do you think this error occurred? How can we ensure both pointers are initialized correctly?"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6. Review and Evaluate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"Let’s test our function with several examples: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For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[1 -&gt; 2 -&gt; 3 -&gt; 4 -&gt; 5]</a:t>
            </a:r>
            <a:r>
              <a:rPr lang="en">
                <a:solidFill>
                  <a:schemeClr val="dk1"/>
                </a:solidFill>
              </a:rPr>
              <a:t>, the output should be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For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[1 -&gt; 2 -&gt; 3 -&gt; 4]</a:t>
            </a:r>
            <a:r>
              <a:rPr lang="en">
                <a:solidFill>
                  <a:schemeClr val="dk1"/>
                </a:solidFill>
              </a:rPr>
              <a:t>, the output should be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>
                <a:solidFill>
                  <a:schemeClr val="dk1"/>
                </a:solidFill>
              </a:rPr>
              <a:t> as it’s the second middle node."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"Finally, evaluate the time and space complexity: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Time complexity: O(n) since we traverse the list once.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Space complexity: O(1) because we only use two pointers."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"Why does this technique return the second middle node for even-length lists? How does the pointer movement ensure this?"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predictions: "Before we run the function, what do you expect the output will be for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[1 -&gt; 2 -&gt; 3 -&gt; 4]</a:t>
            </a:r>
            <a:r>
              <a:rPr lang="en">
                <a:solidFill>
                  <a:schemeClr val="dk1"/>
                </a:solidFill>
              </a:rPr>
              <a:t>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Invite suggestions: "What edge cases should we test? For example, what happens if the list has only one node?"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Normalize mistakes: "It’s okay to make errors during implementation. Debugging is part of learning—let’s fix this together."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44931e8e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44931e8e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Set expectations for the session and give students a clear roadmap of the day’s activities.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Guide students through each section of the agenda.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go over today’s agenda so you know what to expect.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We’ll start with a quick welcome and icebreaker to warm up. Then, we’ll dive into today’s main topic: linked lists. You’ll learn key techniques like using slow and fast pointers, multiple passes, and temporary heads to solve problems involving linked lists.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We’ll take a short 5-minute break halfway through the session, and after the lecture, you’ll have an opportunity to practice in breakout rooms.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Finally, we’ll wrap up with a reflection and some reminders to help you prepare for the next session.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 me know if you have any questions about the agenda in the chat!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Pause after each agenda point and ask: “Does anyone have any questions about this part of the session?”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the chat to confirm students understand the structure for the day. For example: “Drop a thumbs-up emoji in the chat if the agenda looks good to you!”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students express concerns or confusion about linked lists, reassure them: “Don’t worry! We’ll tackle this together step by step, and by the end of today, you’ll have a much better understanding.”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2260be8643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2260be864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Provide a short break to refresh and re-energize.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Announce the break and remind students to return on time.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Play the countdown timer video (be sure to share sound).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take 5 minutes to step away from the screen. Be sure to return promptly.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2260be8643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2260be864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2260be8643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2260be864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2260be864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2260be864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2260be864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2260be864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End the session on a positive note.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 students to share their reflections in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celebrate your wins. Share one good thing you learned or accomplished today!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Read a few responses aloud and celebrate with enthusiasm.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2260be864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2260be864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Gather feedback to improve future sessions.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Share the survey link and emphasize its importance.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Your feedback helps us make these sessions even better. Please take a moment to complete the survey.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Thank students for their input and explain how feedback has been used in the past.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2260be8643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2260be8643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Provide a short break to refresh and re-energize.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Announce the break and remind students to return on time.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Play the countdown timer video (be sure to share sound).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take 5 minutes to step away from the screen. Be sure to return promptly.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219bc62962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219bc62962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2260be8643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2260be8643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Encourage visual engagement to foster connection during the session.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 students to enable their cameras and submit the entry ticket.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kick off our session by turning on our cameras!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Also, don’t forget to fill out the entry ticket to help us organize breakout rooms later.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humor or compliments: "Let’s see those smiles!"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Acknowledge and thank students who turn on their cameras.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2260be8643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2260be8643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2260be8643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2260be8643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Share feedback from the previous session and highlight areas of success and improvement.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Summarize feedback from the previous session's survey and present key takeaways.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From your feedback, it seems many of you enjoyed [highlighted aspect]. One suggestion was [area for improvement]. We’ll work on that today.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"Does anyone have additional feedback or suggestions?"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6bffc376bf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6bffc376bf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44931e8eab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44931e8eab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44931e8eab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44931e8eab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the AI respond with incorrect code? Was the logic incorrect, the arithmetic, or was it your prompt?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respond to the AI after identifying the wrong answer?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you balance using AI assistance with trying to solve problems independently? How did it compare to your experiences debugging without AI?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2.png"/><Relationship Id="rId3" Type="http://schemas.openxmlformats.org/officeDocument/2006/relationships/image" Target="../media/image1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7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5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Relationship Id="rId4" Type="http://schemas.openxmlformats.org/officeDocument/2006/relationships/image" Target="../media/image43.png"/><Relationship Id="rId5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4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1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7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5" Type="http://schemas.openxmlformats.org/officeDocument/2006/relationships/image" Target="../media/image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Relationship Id="rId4" Type="http://schemas.openxmlformats.org/officeDocument/2006/relationships/image" Target="../media/image43.png"/><Relationship Id="rId5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4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image" Target="../media/image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Relationship Id="rId3" Type="http://schemas.openxmlformats.org/officeDocument/2006/relationships/image" Target="../media/image1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7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7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5" Type="http://schemas.openxmlformats.org/officeDocument/2006/relationships/image" Target="../media/image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Relationship Id="rId4" Type="http://schemas.openxmlformats.org/officeDocument/2006/relationships/image" Target="../media/image43.png"/><Relationship Id="rId5" Type="http://schemas.openxmlformats.org/officeDocument/2006/relationships/image" Target="../media/image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4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05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05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10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39" name="Google Shape;73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0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1" name="Google Shape;741;p105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742" name="Google Shape;742;p10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3" name="Google Shape;743;p10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0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7" name="Google Shape;747;p106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748" name="Google Shape;74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06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0" name="Google Shape;75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752" name="Google Shape;752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07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4" name="Google Shape;754;p107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08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08"/>
          <p:cNvSpPr/>
          <p:nvPr/>
        </p:nvSpPr>
        <p:spPr>
          <a:xfrm>
            <a:off x="914400" y="1656900"/>
            <a:ext cx="7315200" cy="18297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08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09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11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765" name="Google Shape;765;p111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766" name="Google Shape;766;p111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767" name="Google Shape;767;p111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68" name="Google Shape;768;p111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1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1" name="Google Shape;771;p111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2" name="Google Shape;772;p111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3" name="Google Shape;773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11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76" name="Google Shape;776;p111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77" name="Google Shape;777;p111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 1">
  <p:cSld name="CUSTOM_1_1_1_2_1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112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780" name="Google Shape;780;p112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781" name="Google Shape;781;p112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782" name="Google Shape;782;p112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83" name="Google Shape;783;p112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1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6" name="Google Shape;786;p112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7" name="Google Shape;787;p112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8" name="Google Shape;788;p112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89" name="Google Shape;789;p112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90" name="Google Shape;790;p112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7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70" name="Google Shape;70;p17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7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1147575" y="344400"/>
            <a:ext cx="7644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24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5" y="420262"/>
            <a:ext cx="505275" cy="5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8" name="Google Shape;78;p18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1" name="Google Shape;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4" name="Google Shape;84;p18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1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9" name="Google Shape;89;p19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96" name="Google Shape;96;p20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97" name="Google Shape;97;p20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20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7" name="Google Shape;117;p22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118" name="Google Shape;118;p22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22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120" name="Google Shape;120;p22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2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2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" name="Google Shape;123;p22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157" name="Google Shape;157;p26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29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93" name="Google Shape;1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3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7" name="Google Shape;2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3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or Intro">
  <p:cSld name="CUSTOM_6_2_1_1_1_2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3"/>
          <p:cNvSpPr txBox="1"/>
          <p:nvPr/>
        </p:nvSpPr>
        <p:spPr>
          <a:xfrm>
            <a:off x="565375" y="333100"/>
            <a:ext cx="500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Meet the Instructor</a:t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25" name="Google Shape;225;p33"/>
          <p:cNvSpPr/>
          <p:nvPr>
            <p:ph idx="2" type="pic"/>
          </p:nvPr>
        </p:nvSpPr>
        <p:spPr>
          <a:xfrm>
            <a:off x="592550" y="1010825"/>
            <a:ext cx="2579400" cy="2289000"/>
          </a:xfrm>
          <a:prstGeom prst="roundRect">
            <a:avLst>
              <a:gd fmla="val 7884" name="adj"/>
            </a:avLst>
          </a:prstGeom>
          <a:noFill/>
          <a:ln cap="flat" cmpd="sng" w="28575">
            <a:solidFill>
              <a:srgbClr val="00C38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4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31" name="Google Shape;2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34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5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244" name="Google Shape;24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36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/>
          <p:nvPr/>
        </p:nvSpPr>
        <p:spPr>
          <a:xfrm>
            <a:off x="1071950" y="892850"/>
            <a:ext cx="5283900" cy="28203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257" name="Google Shape;257;p40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258" name="Google Shape;258;p40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259" name="Google Shape;259;p40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0" name="Google Shape;260;p40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0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68" name="Google Shape;268;p40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9" name="Google Shape;269;p40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3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282" name="Google Shape;28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86" name="Google Shape;286;p44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87" name="Google Shape;287;p44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/>
        </p:nvSpPr>
        <p:spPr>
          <a:xfrm>
            <a:off x="1147575" y="344400"/>
            <a:ext cx="7644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How are we going to get there?</a:t>
            </a:r>
            <a:endParaRPr b="1" sz="24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90" name="Google Shape;290;p45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291" name="Google Shape;291;p45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45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5" y="420262"/>
            <a:ext cx="505275" cy="5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6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8" name="Google Shape;298;p46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01" name="Google Shape;3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4" name="Google Shape;304;p46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7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7" name="Google Shape;307;p47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9" name="Google Shape;309;p47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316" name="Google Shape;316;p48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317" name="Google Shape;317;p48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48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20" name="Google Shape;3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8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9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34" name="Google Shape;334;p50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7" name="Google Shape;337;p50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338" name="Google Shape;338;p50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" name="Google Shape;339;p50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340" name="Google Shape;340;p50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50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50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3" name="Google Shape;343;p50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8" name="Google Shape;3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2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2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2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5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57" name="Google Shape;357;p5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8" name="Google Shape;358;p52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63" name="Google Shape;3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53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366" name="Google Shape;366;p5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" name="Google Shape;367;p5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68" name="Google Shape;368;p53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4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4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73" name="Google Shape;3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377" name="Google Shape;377;p54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5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5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83" name="Google Shape;3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386" name="Google Shape;386;p5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" name="Google Shape;387;p5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6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6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93" name="Google Shape;39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5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396" name="Google Shape;396;p56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56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7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03" name="Google Shape;40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5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406" name="Google Shape;406;p5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57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8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8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3" name="Google Shape;41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58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416" name="Google Shape;416;p5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5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9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9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9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22" name="Google Shape;42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9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9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426" name="Google Shape;426;p59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27" name="Google Shape;42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9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0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34" name="Google Shape;43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6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437" name="Google Shape;437;p6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6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1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1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44" name="Google Shape;44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61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447" name="Google Shape;447;p61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61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62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453" name="Google Shape;45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2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5" name="Google Shape;45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457" name="Google Shape;4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3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9" name="Google Shape;459;p63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4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4"/>
          <p:cNvSpPr/>
          <p:nvPr/>
        </p:nvSpPr>
        <p:spPr>
          <a:xfrm>
            <a:off x="1071950" y="892850"/>
            <a:ext cx="5283900" cy="28203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4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67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470" name="Google Shape;470;p67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71" name="Google Shape;471;p67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472" name="Google Shape;472;p67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3" name="Google Shape;473;p67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67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67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8" name="Google Shape;47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7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81" name="Google Shape;481;p67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82" name="Google Shape;482;p67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or Intro">
  <p:cSld name="CUSTOM_6_2_1_1_1_2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8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8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68"/>
          <p:cNvSpPr txBox="1"/>
          <p:nvPr/>
        </p:nvSpPr>
        <p:spPr>
          <a:xfrm>
            <a:off x="565375" y="333100"/>
            <a:ext cx="500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Meet the Instructor</a:t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89" name="Google Shape;489;p68"/>
          <p:cNvSpPr/>
          <p:nvPr>
            <p:ph idx="2" type="pic"/>
          </p:nvPr>
        </p:nvSpPr>
        <p:spPr>
          <a:xfrm>
            <a:off x="592550" y="1010825"/>
            <a:ext cx="2579400" cy="2289000"/>
          </a:xfrm>
          <a:prstGeom prst="roundRect">
            <a:avLst>
              <a:gd fmla="val 7884" name="adj"/>
            </a:avLst>
          </a:prstGeom>
          <a:noFill/>
          <a:ln cap="flat" cmpd="sng" w="28575">
            <a:solidFill>
              <a:srgbClr val="00C38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6" name="Google Shape;496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7" name="Google Shape;49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0" name="Google Shape;50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3" name="Google Shape;503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4" name="Google Shape;50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7" name="Google Shape;507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8" name="Google Shape;508;p7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9" name="Google Shape;50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5" name="Google Shape;515;p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6" name="Google Shape;51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9" name="Google Shape;51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3" name="Google Shape;523;p7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4" name="Google Shape;524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5" name="Google Shape;52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8" name="Google Shape;52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1" name="Google Shape;531;p7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2" name="Google Shape;53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_7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536" name="Google Shape;536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1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40" name="Google Shape;540;p81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41" name="Google Shape;541;p81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2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8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46" name="Google Shape;54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550" name="Google Shape;550;p82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83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3" name="Google Shape;553;p83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56" name="Google Shape;55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83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9" name="Google Shape;559;p83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561" name="Google Shape;561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4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3" name="Google Shape;563;p84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87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7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87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576" name="Google Shape;576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8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80" name="Google Shape;580;p88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81" name="Google Shape;581;p88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9"/>
          <p:cNvSpPr txBox="1"/>
          <p:nvPr/>
        </p:nvSpPr>
        <p:spPr>
          <a:xfrm>
            <a:off x="552800" y="344402"/>
            <a:ext cx="823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584" name="Google Shape;584;p89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585" name="Google Shape;585;p89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89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7" name="Google Shape;58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90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91" name="Google Shape;591;p90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9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93" name="Google Shape;593;p9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94" name="Google Shape;59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90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97" name="Google Shape;597;p90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91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0" name="Google Shape;600;p91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2" name="Google Shape;602;p91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9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92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609" name="Google Shape;609;p92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610" name="Google Shape;610;p92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92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92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13" name="Google Shape;61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9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92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9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19" name="Google Shape;619;p9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20" name="Google Shape;62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9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93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93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94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9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27" name="Google Shape;627;p9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28" name="Google Shape;62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0" name="Google Shape;630;p94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631" name="Google Shape;631;p94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2" name="Google Shape;632;p94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633" name="Google Shape;633;p94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94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94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6" name="Google Shape;636;p94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95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40" name="Google Shape;640;p95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41" name="Google Shape;64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96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96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96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7" name="Google Shape;64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96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50" name="Google Shape;650;p96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51" name="Google Shape;651;p96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97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9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56" name="Google Shape;65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9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9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659" name="Google Shape;659;p9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p9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61" name="Google Shape;661;p97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98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8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66" name="Google Shape;66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9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670" name="Google Shape;670;p98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99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76" name="Google Shape;676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9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9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679" name="Google Shape;679;p9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0" name="Google Shape;680;p99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00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0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0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86" name="Google Shape;68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100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689" name="Google Shape;689;p10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0" name="Google Shape;690;p10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01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101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0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96" name="Google Shape;696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10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01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699" name="Google Shape;699;p101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0" name="Google Shape;700;p101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1" name="Google Shape;701;p101"/>
          <p:cNvSpPr/>
          <p:nvPr/>
        </p:nvSpPr>
        <p:spPr>
          <a:xfrm>
            <a:off x="7040775" y="1347600"/>
            <a:ext cx="1764000" cy="1755000"/>
          </a:xfrm>
          <a:prstGeom prst="roundRect">
            <a:avLst>
              <a:gd fmla="val 461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 on Slack and tag: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2" name="Google Shape;702;p101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02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2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08" name="Google Shape;708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0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" name="Google Shape;710;p102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711" name="Google Shape;711;p10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2" name="Google Shape;712;p10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03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03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03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17" name="Google Shape;71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0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03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03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21" name="Google Shape;721;p103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22" name="Google Shape;722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03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04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04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0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29" name="Google Shape;729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0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104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732" name="Google Shape;732;p104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104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6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05.xml"/><Relationship Id="rId28" Type="http://schemas.openxmlformats.org/officeDocument/2006/relationships/theme" Target="../theme/theme6.xml"/><Relationship Id="rId2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2" name="Google Shape;492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3" name="Google Shape;49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4.png"/><Relationship Id="rId4" Type="http://schemas.openxmlformats.org/officeDocument/2006/relationships/image" Target="../media/image1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0.png"/><Relationship Id="rId4" Type="http://schemas.openxmlformats.org/officeDocument/2006/relationships/hyperlink" Target="https://mariam-jaludi.medium.com/data-structures-linked-lists-8f277b61cca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Jwd_lkXoLKk" TargetMode="External"/><Relationship Id="rId4" Type="http://schemas.openxmlformats.org/officeDocument/2006/relationships/image" Target="../media/image14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8.png"/><Relationship Id="rId4" Type="http://schemas.openxmlformats.org/officeDocument/2006/relationships/hyperlink" Target="http://www.youtube.com/watch?v=BTZMUDKSpSs" TargetMode="External"/><Relationship Id="rId5" Type="http://schemas.openxmlformats.org/officeDocument/2006/relationships/image" Target="../media/image15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c/MichaelSambol" TargetMode="External"/><Relationship Id="rId4" Type="http://schemas.openxmlformats.org/officeDocument/2006/relationships/hyperlink" Target="https://www.cs.usfca.edu/~galles/visualization/Algorithms.html" TargetMode="External"/><Relationship Id="rId9" Type="http://schemas.openxmlformats.org/officeDocument/2006/relationships/image" Target="../media/image153.png"/><Relationship Id="rId5" Type="http://schemas.openxmlformats.org/officeDocument/2006/relationships/hyperlink" Target="https://www.reddit.com/r/ClaudeAI/comments/1kivv0w/the_ultimate_vibe_coding_guide/" TargetMode="External"/><Relationship Id="rId6" Type="http://schemas.openxmlformats.org/officeDocument/2006/relationships/hyperlink" Target="https://sentry.engineering/blog/shipping-features-without-writing-code" TargetMode="External"/><Relationship Id="rId7" Type="http://schemas.openxmlformats.org/officeDocument/2006/relationships/hyperlink" Target="https://dev.to/wasp/a-structured-workflow-for-vibe-coding-full-stack-apps-352l" TargetMode="External"/><Relationship Id="rId8" Type="http://schemas.openxmlformats.org/officeDocument/2006/relationships/hyperlink" Target="https://www.youtube.com/playlist?list=PLMCXHnjXnTnt-aA0yHoa6QcVdQ0Mu3g9j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1.png"/><Relationship Id="rId4" Type="http://schemas.openxmlformats.org/officeDocument/2006/relationships/image" Target="../media/image1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forms/d/e/1FAIpQLSekpF_8BYAdzTJmxx-S9Y0GyFMSNI7IPl_YxEu5y5malhpnew/viewform" TargetMode="External"/><Relationship Id="rId4" Type="http://schemas.openxmlformats.org/officeDocument/2006/relationships/image" Target="../media/image149.png"/><Relationship Id="rId5" Type="http://schemas.openxmlformats.org/officeDocument/2006/relationships/hyperlink" Target="https://www.loom.com/share/97f1c62548304ccab273db854c8893eb?sid=53afa22e-2157-4f4c-948f-6770c915c92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3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Linked Lists II</a:t>
            </a:r>
            <a:endParaRPr sz="3600"/>
          </a:p>
        </p:txBody>
      </p:sp>
      <p:sp>
        <p:nvSpPr>
          <p:cNvPr id="796" name="Google Shape;796;p113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TIP102</a:t>
            </a:r>
            <a:endParaRPr/>
          </a:p>
        </p:txBody>
      </p:sp>
      <p:sp>
        <p:nvSpPr>
          <p:cNvPr id="797" name="Google Shape;797;p113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2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Topic</a:t>
            </a:r>
            <a:r>
              <a:rPr lang="en"/>
              <a:t> </a:t>
            </a:r>
            <a:r>
              <a:rPr b="1" lang="en"/>
              <a:t>complexity is</a:t>
            </a:r>
            <a:r>
              <a:rPr lang="en"/>
              <a:t> </a:t>
            </a:r>
            <a:r>
              <a:rPr b="1" lang="en"/>
              <a:t>increasing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As we get further into the course, the topics stack and become more difficult–requiring mastery of previous units</a:t>
            </a:r>
            <a:endParaRPr sz="1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We need to ask better questions </a:t>
            </a:r>
            <a:endParaRPr b="1"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 sz="1400"/>
              <a:t>AI will not always understand nuance or vague instructions!</a:t>
            </a:r>
            <a:endParaRPr i="1"/>
          </a:p>
        </p:txBody>
      </p:sp>
      <p:sp>
        <p:nvSpPr>
          <p:cNvPr id="860" name="Google Shape;860;p12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1" name="Google Shape;861;p12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Why are we discussing this?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2" name="Google Shape;862;p122"/>
          <p:cNvSpPr txBox="1"/>
          <p:nvPr>
            <p:ph idx="1" type="body"/>
          </p:nvPr>
        </p:nvSpPr>
        <p:spPr>
          <a:xfrm>
            <a:off x="1014950" y="3425775"/>
            <a:ext cx="7042200" cy="9126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✨ Building our AI prompting skills will make us more successful learners and developers.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3"/>
          <p:cNvSpPr txBox="1"/>
          <p:nvPr>
            <p:ph idx="1" type="subTitle"/>
          </p:nvPr>
        </p:nvSpPr>
        <p:spPr>
          <a:xfrm>
            <a:off x="1031750" y="2247950"/>
            <a:ext cx="32724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en" sz="1600"/>
              <a:t>Explain the context of your question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+"/>
            </a:pPr>
            <a:r>
              <a:rPr lang="en" sz="1600"/>
              <a:t>Clearly state the desired response format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+"/>
            </a:pPr>
            <a:r>
              <a:rPr lang="en" sz="1600"/>
              <a:t>Help you make design decisions yourself</a:t>
            </a:r>
            <a:endParaRPr sz="1600"/>
          </a:p>
        </p:txBody>
      </p:sp>
      <p:sp>
        <p:nvSpPr>
          <p:cNvPr id="868" name="Google Shape;868;p12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9" name="Google Shape;869;p123"/>
          <p:cNvSpPr txBox="1"/>
          <p:nvPr>
            <p:ph idx="4294967295" type="body"/>
          </p:nvPr>
        </p:nvSpPr>
        <p:spPr>
          <a:xfrm>
            <a:off x="408527" y="302675"/>
            <a:ext cx="4677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AI Prompting Tips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870" name="Google Shape;870;p123"/>
          <p:cNvSpPr txBox="1"/>
          <p:nvPr>
            <p:ph idx="4294967295" type="body"/>
          </p:nvPr>
        </p:nvSpPr>
        <p:spPr>
          <a:xfrm>
            <a:off x="1515825" y="1531325"/>
            <a:ext cx="2300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Green Flags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1" name="Google Shape;871;p123"/>
          <p:cNvSpPr/>
          <p:nvPr/>
        </p:nvSpPr>
        <p:spPr>
          <a:xfrm>
            <a:off x="814300" y="1229950"/>
            <a:ext cx="912000" cy="894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2" name="Google Shape;872;p123" title="fla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50" y="1372225"/>
            <a:ext cx="620800" cy="6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23"/>
          <p:cNvSpPr txBox="1"/>
          <p:nvPr>
            <p:ph idx="4294967295" type="body"/>
          </p:nvPr>
        </p:nvSpPr>
        <p:spPr>
          <a:xfrm>
            <a:off x="5324475" y="1531325"/>
            <a:ext cx="2300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Red Flags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4" name="Google Shape;874;p123"/>
          <p:cNvSpPr/>
          <p:nvPr/>
        </p:nvSpPr>
        <p:spPr>
          <a:xfrm>
            <a:off x="4659900" y="1229950"/>
            <a:ext cx="912000" cy="894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5" name="Google Shape;875;p123" title="flag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00" y="1367000"/>
            <a:ext cx="620800" cy="6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23"/>
          <p:cNvSpPr txBox="1"/>
          <p:nvPr>
            <p:ph idx="4294967295" type="body"/>
          </p:nvPr>
        </p:nvSpPr>
        <p:spPr>
          <a:xfrm>
            <a:off x="1515825" y="1832450"/>
            <a:ext cx="2300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500">
                <a:solidFill>
                  <a:schemeClr val="dk1"/>
                </a:solidFill>
              </a:rPr>
              <a:t>Your prompts should…</a:t>
            </a:r>
            <a:endParaRPr i="1" sz="1500">
              <a:solidFill>
                <a:schemeClr val="dk1"/>
              </a:solidFill>
            </a:endParaRPr>
          </a:p>
        </p:txBody>
      </p:sp>
      <p:sp>
        <p:nvSpPr>
          <p:cNvPr id="877" name="Google Shape;877;p123"/>
          <p:cNvSpPr txBox="1"/>
          <p:nvPr>
            <p:ph idx="4294967295" type="body"/>
          </p:nvPr>
        </p:nvSpPr>
        <p:spPr>
          <a:xfrm>
            <a:off x="5324475" y="1832450"/>
            <a:ext cx="2300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500">
                <a:solidFill>
                  <a:schemeClr val="dk1"/>
                </a:solidFill>
              </a:rPr>
              <a:t>Avoid prompts that…</a:t>
            </a:r>
            <a:endParaRPr i="1" sz="1500">
              <a:solidFill>
                <a:schemeClr val="dk1"/>
              </a:solidFill>
            </a:endParaRPr>
          </a:p>
        </p:txBody>
      </p:sp>
      <p:sp>
        <p:nvSpPr>
          <p:cNvPr id="878" name="Google Shape;878;p123"/>
          <p:cNvSpPr txBox="1"/>
          <p:nvPr>
            <p:ph idx="1" type="subTitle"/>
          </p:nvPr>
        </p:nvSpPr>
        <p:spPr>
          <a:xfrm>
            <a:off x="4838625" y="2247950"/>
            <a:ext cx="32724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en" sz="1600"/>
              <a:t>Paste out-of-context code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+"/>
            </a:pPr>
            <a:r>
              <a:rPr lang="en" sz="1600"/>
              <a:t>Make assumptions without stating them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+"/>
            </a:pPr>
            <a:r>
              <a:rPr lang="en" sz="1600"/>
              <a:t>Ask the AI to make decisions for you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12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2-3 minutes</a:t>
            </a:r>
            <a:endParaRPr/>
          </a:p>
        </p:txBody>
      </p:sp>
      <p:sp>
        <p:nvSpPr>
          <p:cNvPr id="885" name="Google Shape;885;p124"/>
          <p:cNvSpPr txBox="1"/>
          <p:nvPr>
            <p:ph idx="2" type="body"/>
          </p:nvPr>
        </p:nvSpPr>
        <p:spPr>
          <a:xfrm>
            <a:off x="517268" y="1869892"/>
            <a:ext cx="37413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How will you write </a:t>
            </a:r>
            <a:r>
              <a:rPr b="1" lang="en" sz="2400"/>
              <a:t>stronger prompts</a:t>
            </a:r>
            <a:r>
              <a:rPr lang="en" sz="2400"/>
              <a:t> in the future?</a:t>
            </a:r>
            <a:endParaRPr sz="2400"/>
          </a:p>
        </p:txBody>
      </p:sp>
      <p:sp>
        <p:nvSpPr>
          <p:cNvPr id="886" name="Google Shape;886;p124"/>
          <p:cNvSpPr txBox="1"/>
          <p:nvPr>
            <p:ph idx="2" type="body"/>
          </p:nvPr>
        </p:nvSpPr>
        <p:spPr>
          <a:xfrm>
            <a:off x="4710968" y="1869893"/>
            <a:ext cx="37413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What </a:t>
            </a:r>
            <a:r>
              <a:rPr b="1" lang="en" sz="2400"/>
              <a:t>prompt pitfalls</a:t>
            </a:r>
            <a:r>
              <a:rPr lang="en" sz="2400"/>
              <a:t> will you focus on avoiding?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5"/>
          <p:cNvSpPr txBox="1"/>
          <p:nvPr>
            <p:ph type="title"/>
          </p:nvPr>
        </p:nvSpPr>
        <p:spPr>
          <a:xfrm>
            <a:off x="884825" y="2317200"/>
            <a:ext cx="56724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Review of Linked List Techniques</a:t>
            </a:r>
            <a:endParaRPr sz="2200"/>
          </a:p>
        </p:txBody>
      </p:sp>
      <p:sp>
        <p:nvSpPr>
          <p:cNvPr id="892" name="Google Shape;892;p125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Pass Technique</a:t>
            </a:r>
            <a:endParaRPr/>
          </a:p>
        </p:txBody>
      </p:sp>
      <p:sp>
        <p:nvSpPr>
          <p:cNvPr id="898" name="Google Shape;898;p12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Traverse a linked list multiple times to extract information or process nodes.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Common applications: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Calculating the length of a list and then doing something.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Performing operations that depend on global information about the list.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How would we insert at a specific position?</a:t>
            </a:r>
            <a:endParaRPr/>
          </a:p>
        </p:txBody>
      </p:sp>
      <p:sp>
        <p:nvSpPr>
          <p:cNvPr id="899" name="Google Shape;899;p12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Temporary Head Technique</a:t>
            </a:r>
            <a:endParaRPr/>
          </a:p>
        </p:txBody>
      </p:sp>
      <p:sp>
        <p:nvSpPr>
          <p:cNvPr id="905" name="Google Shape;905;p12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Create a temporary head node to handle edge cases involving the actual head.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Common applications: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Deleting the head node.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a new node to the front of a list.</a:t>
            </a:r>
            <a:endParaRPr/>
          </a:p>
        </p:txBody>
      </p:sp>
      <p:sp>
        <p:nvSpPr>
          <p:cNvPr id="906" name="Google Shape;906;p12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2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Slow-Fast Pointer Technique</a:t>
            </a:r>
            <a:endParaRPr/>
          </a:p>
        </p:txBody>
      </p:sp>
      <p:sp>
        <p:nvSpPr>
          <p:cNvPr id="912" name="Google Shape;912;p12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Use two pointers moving at different speeds to solve problems involving cycles or middle elements.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Common applications: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Detecting a cycle in a linked list.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the middle node.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Determining the length of a cycle.</a:t>
            </a:r>
            <a:endParaRPr/>
          </a:p>
        </p:txBody>
      </p:sp>
      <p:sp>
        <p:nvSpPr>
          <p:cNvPr id="913" name="Google Shape;913;p12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9"/>
          <p:cNvSpPr txBox="1"/>
          <p:nvPr>
            <p:ph type="title"/>
          </p:nvPr>
        </p:nvSpPr>
        <p:spPr>
          <a:xfrm>
            <a:off x="884825" y="2317200"/>
            <a:ext cx="56724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Linked List Runtimes + Example</a:t>
            </a:r>
            <a:endParaRPr sz="2200"/>
          </a:p>
        </p:txBody>
      </p:sp>
      <p:sp>
        <p:nvSpPr>
          <p:cNvPr id="919" name="Google Shape;919;p129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3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Linked List Runtimes</a:t>
            </a:r>
            <a:endParaRPr/>
          </a:p>
        </p:txBody>
      </p:sp>
      <p:sp>
        <p:nvSpPr>
          <p:cNvPr id="925" name="Google Shape;925;p1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6" name="Google Shape;92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662" y="1003450"/>
            <a:ext cx="5720675" cy="29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30"/>
          <p:cNvSpPr txBox="1"/>
          <p:nvPr/>
        </p:nvSpPr>
        <p:spPr>
          <a:xfrm>
            <a:off x="360300" y="4820350"/>
            <a:ext cx="65946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https://mariam-jaludi.medium.com/data-structures-linked-lists-8f277b61cca</a:t>
            </a: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3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933" name="Google Shape;933;p13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4" name="Google Shape;934;p131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function to find the middle node of a singly linked list. If the list has an even number of nodes, return the second middle node.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Examples: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Input: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head = [1, 2, 3, 4, 5]</a:t>
            </a:r>
            <a:br>
              <a:rPr lang="en"/>
            </a:br>
            <a:r>
              <a:rPr b="1" lang="en"/>
              <a:t>Output: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Node with value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✱"/>
            </a:pPr>
            <a:r>
              <a:rPr b="1" lang="en"/>
              <a:t>Input: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head = [1, 2, 3, 4, 5, 6]</a:t>
            </a:r>
            <a:br>
              <a:rPr lang="en"/>
            </a:br>
            <a:r>
              <a:rPr b="1" lang="en"/>
              <a:t>Output: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Node with value 4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03" name="Google Shape;803;p114"/>
          <p:cNvGraphicFramePr/>
          <p:nvPr/>
        </p:nvGraphicFramePr>
        <p:xfrm>
          <a:off x="451525" y="1242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{232E0A9F-F6CD-4728-93CD-F71B87C42373}</a:tableStyleId>
              </a:tblPr>
              <a:tblGrid>
                <a:gridCol w="411100"/>
                <a:gridCol w="4569375"/>
                <a:gridCol w="1883200"/>
              </a:tblGrid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Welcome 👋🏽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0:00 - 0:10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AI Checkpoint 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00:10-00:15</a:t>
                      </a:r>
                      <a:endParaRPr sz="1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Linked List Techniques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0:15 - 0:45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BREAK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0:45 - 0:50</a:t>
                      </a:r>
                      <a:endParaRPr sz="1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4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Collaborative Problem Solving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0:50 - 1:50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Wrap Up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1:50 - 2:00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32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/>
              <a:t>Break Time!</a:t>
            </a:r>
            <a:endParaRPr b="1" sz="23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Take 5 mins to step away from the computer. Feel free to turn off your camera and return promptly after 5 mins.</a:t>
            </a:r>
            <a:endParaRPr/>
          </a:p>
        </p:txBody>
      </p:sp>
      <p:pic>
        <p:nvPicPr>
          <p:cNvPr descr="5 minutes timer with relaxing music#5minutetimer #timer #relaxingmusic #relaxation" id="940" name="Google Shape;940;p132" title="5 Minutes Timer With Relaxing Musi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850" y="1739175"/>
            <a:ext cx="2198300" cy="1236550"/>
          </a:xfrm>
          <a:prstGeom prst="rect">
            <a:avLst/>
          </a:prstGeom>
          <a:noFill/>
          <a:ln cap="flat" cmpd="sng" w="762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33"/>
          <p:cNvSpPr txBox="1"/>
          <p:nvPr>
            <p:ph type="title"/>
          </p:nvPr>
        </p:nvSpPr>
        <p:spPr>
          <a:xfrm>
            <a:off x="884825" y="2317200"/>
            <a:ext cx="74328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Problem Solving</a:t>
            </a:r>
            <a:endParaRPr/>
          </a:p>
        </p:txBody>
      </p:sp>
      <p:sp>
        <p:nvSpPr>
          <p:cNvPr id="946" name="Google Shape;946;p133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minutes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minutes</a:t>
            </a:r>
            <a:endParaRPr/>
          </a:p>
        </p:txBody>
      </p:sp>
      <p:sp>
        <p:nvSpPr>
          <p:cNvPr id="952" name="Google Shape;952;p13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3" name="Google Shape;953;p134"/>
          <p:cNvSpPr txBox="1"/>
          <p:nvPr/>
        </p:nvSpPr>
        <p:spPr>
          <a:xfrm>
            <a:off x="452400" y="1260500"/>
            <a:ext cx="73944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🏃🏽 Navigate to your breakout room.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👋🏽 Introduce yourselves!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🧑🏽‍💻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 on the problems for your selected unit.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35"/>
          <p:cNvSpPr txBox="1"/>
          <p:nvPr>
            <p:ph type="title"/>
          </p:nvPr>
        </p:nvSpPr>
        <p:spPr>
          <a:xfrm>
            <a:off x="884825" y="2317200"/>
            <a:ext cx="19827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  <p:sp>
        <p:nvSpPr>
          <p:cNvPr id="959" name="Google Shape;959;p135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3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3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0" name="Google Shape;970;p137"/>
          <p:cNvSpPr txBox="1"/>
          <p:nvPr/>
        </p:nvSpPr>
        <p:spPr>
          <a:xfrm>
            <a:off x="1048400" y="1031050"/>
            <a:ext cx="4693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Session Survey Time!</a:t>
            </a:r>
            <a:endParaRPr b="1" sz="4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1" name="Google Shape;97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375" y="758775"/>
            <a:ext cx="2206851" cy="220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 Minute Timer Relaxing Music Lofi Sky Background&#10;&#10;&#10;&#10;&#10;&#10;&#10;&#10;&#10;Tags&#10;1 minute&#10;1 minute countdown&#10;1 minute lo-fi hiphop timer&#10;1 minute timer&#10;countdown&#10;lo-fi music&#10;lofi study song&#10;study music&#10;study timer&#10;time&#10;timer&#10;working music&#10;1 minute timer with music&#10;1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972" name="Google Shape;972;p137" title="3 Minute Timer Relaxing Music Lofi Sky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7925" y="3125450"/>
            <a:ext cx="2268150" cy="127584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38"/>
          <p:cNvSpPr txBox="1"/>
          <p:nvPr>
            <p:ph type="title"/>
          </p:nvPr>
        </p:nvSpPr>
        <p:spPr>
          <a:xfrm>
            <a:off x="1123700" y="481275"/>
            <a:ext cx="7568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Reminders</a:t>
            </a:r>
            <a:endParaRPr/>
          </a:p>
        </p:txBody>
      </p:sp>
      <p:sp>
        <p:nvSpPr>
          <p:cNvPr id="978" name="Google Shape;978;p13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9" name="Google Shape;979;p13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Great explanations for DSA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https://www.youtube.com/c/MichaelSambol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USF Algo Visualizations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https://www.cs.usfca.edu/~galles/visualization/Algorithms.html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❒"/>
            </a:pPr>
            <a:r>
              <a:rPr lang="en" sz="1700"/>
              <a:t>Using AI for Coding resources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Reddit Thread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Good Overview Blog Post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u="sng">
                <a:solidFill>
                  <a:schemeClr val="hlink"/>
                </a:solidFill>
                <a:hlinkClick r:id="rId7"/>
              </a:rPr>
              <a:t>Another blog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u="sng">
                <a:solidFill>
                  <a:schemeClr val="hlink"/>
                </a:solidFill>
                <a:hlinkClick r:id="rId8"/>
              </a:rPr>
              <a:t>Gaurav Sen - AI Eng Playlist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Finish the problem sets for additional practice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Take the weekly HackerRank assessment by Sunday @ midnight</a:t>
            </a:r>
            <a:endParaRPr/>
          </a:p>
        </p:txBody>
      </p:sp>
      <p:pic>
        <p:nvPicPr>
          <p:cNvPr id="980" name="Google Shape;980;p1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400" y="438175"/>
            <a:ext cx="608050" cy="6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5"/>
          <p:cNvSpPr txBox="1"/>
          <p:nvPr>
            <p:ph type="title"/>
          </p:nvPr>
        </p:nvSpPr>
        <p:spPr>
          <a:xfrm>
            <a:off x="884825" y="2317200"/>
            <a:ext cx="34953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 👋🏽</a:t>
            </a:r>
            <a:endParaRPr/>
          </a:p>
        </p:txBody>
      </p:sp>
      <p:sp>
        <p:nvSpPr>
          <p:cNvPr id="809" name="Google Shape;809;p115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5" name="Google Shape;81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00" y="424463"/>
            <a:ext cx="3066374" cy="306637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16"/>
          <p:cNvSpPr txBox="1"/>
          <p:nvPr>
            <p:ph type="title"/>
          </p:nvPr>
        </p:nvSpPr>
        <p:spPr>
          <a:xfrm>
            <a:off x="1364138" y="3490838"/>
            <a:ext cx="24291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on your cameras</a:t>
            </a:r>
            <a:endParaRPr/>
          </a:p>
        </p:txBody>
      </p:sp>
      <p:pic>
        <p:nvPicPr>
          <p:cNvPr id="817" name="Google Shape;817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137" y="424475"/>
            <a:ext cx="3066350" cy="30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16"/>
          <p:cNvSpPr txBox="1"/>
          <p:nvPr>
            <p:ph type="title"/>
          </p:nvPr>
        </p:nvSpPr>
        <p:spPr>
          <a:xfrm>
            <a:off x="5195963" y="3490838"/>
            <a:ext cx="27387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out the entry ticket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824" name="Google Shape;824;p1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5" name="Google Shape;825;p11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What is a linked list problem that challenged you recently and why?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8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Watching the mock interview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Participating in buddy breakouts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Collaborating with peers</a:t>
            </a:r>
            <a:endParaRPr/>
          </a:p>
        </p:txBody>
      </p:sp>
      <p:sp>
        <p:nvSpPr>
          <p:cNvPr id="831" name="Google Shape;831;p11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2" name="Google Shape;832;p118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 More mock interview prep!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- Some felt mock was too short, others too long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- A mock with instructor as candidate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9"/>
          <p:cNvSpPr txBox="1"/>
          <p:nvPr>
            <p:ph type="title"/>
          </p:nvPr>
        </p:nvSpPr>
        <p:spPr>
          <a:xfrm>
            <a:off x="959750" y="99075"/>
            <a:ext cx="7559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 + Reminders</a:t>
            </a:r>
            <a:endParaRPr/>
          </a:p>
        </p:txBody>
      </p:sp>
      <p:sp>
        <p:nvSpPr>
          <p:cNvPr id="838" name="Google Shape;838;p119"/>
          <p:cNvSpPr txBox="1"/>
          <p:nvPr>
            <p:ph idx="1" type="body"/>
          </p:nvPr>
        </p:nvSpPr>
        <p:spPr>
          <a:xfrm>
            <a:off x="60200" y="336725"/>
            <a:ext cx="9358500" cy="3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lt1"/>
                </a:highlight>
              </a:rPr>
              <a:t>	</a:t>
            </a:r>
            <a:endParaRPr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✱"/>
            </a:pPr>
            <a:r>
              <a:rPr b="1" lang="en" sz="1200">
                <a:highlight>
                  <a:schemeClr val="lt1"/>
                </a:highlight>
              </a:rPr>
              <a:t>Peer Mock Interviews Next Class! </a:t>
            </a:r>
            <a:endParaRPr b="1" sz="1200"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Instead of a lecture on Session 2, you will be paired up with a fellow student to do a peer mock interview! </a:t>
            </a:r>
            <a:endParaRPr sz="1200"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15 minute turns→ One person will be the interviewer, the other the interviewee, then you’ll switch</a:t>
            </a:r>
            <a:endParaRPr sz="1200"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highlight>
                  <a:schemeClr val="lt1"/>
                </a:highlight>
              </a:rPr>
              <a:t>Please make sure to come on time!! 🙏🏾⏰</a:t>
            </a:r>
            <a:endParaRPr b="1" sz="1200"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✱"/>
            </a:pPr>
            <a:r>
              <a:rPr b="1" lang="en" sz="1200">
                <a:highlight>
                  <a:schemeClr val="lt1"/>
                </a:highlight>
              </a:rPr>
              <a:t>If your group finishes your problem set early…</a:t>
            </a:r>
            <a:endParaRPr b="1" sz="1200"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Do a different problem set (ex: Version 2 or Version 3 in TIP 101; the Standard or Advanced problems in 102)</a:t>
            </a:r>
            <a:endParaRPr sz="1200"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Check out the Mock Interview Problem Set</a:t>
            </a:r>
            <a:endParaRPr sz="1200"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We expect students to be in class for the full 2 hours unless there is an emergency or pressing need 💚 If there is, come to the main room! </a:t>
            </a:r>
            <a:endParaRPr b="1" sz="1200"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✱"/>
            </a:pPr>
            <a:r>
              <a:rPr b="1" lang="en" sz="1200">
                <a:highlight>
                  <a:schemeClr val="lt1"/>
                </a:highlight>
              </a:rPr>
              <a:t>Study Groups! </a:t>
            </a:r>
            <a:endParaRPr b="1" sz="1200"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Check out available Study Groups in the</a:t>
            </a:r>
            <a:r>
              <a:rPr b="1" lang="en" sz="1200">
                <a:highlight>
                  <a:schemeClr val="lt1"/>
                </a:highlight>
              </a:rPr>
              <a:t> programs-help</a:t>
            </a:r>
            <a:r>
              <a:rPr lang="en" sz="1200">
                <a:highlight>
                  <a:schemeClr val="lt1"/>
                </a:highlight>
              </a:rPr>
              <a:t> channel under the posting Week 5 Study Groups Posting or Week 6 Study Groups Posting</a:t>
            </a:r>
            <a:endParaRPr sz="1200"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1"/>
                </a:highlight>
              </a:rPr>
              <a:t>Want to make a Study Group?: Fill out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this form</a:t>
            </a:r>
            <a:r>
              <a:rPr lang="en" sz="1200">
                <a:highlight>
                  <a:schemeClr val="lt1"/>
                </a:highlight>
              </a:rPr>
              <a:t>! </a:t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</p:txBody>
      </p:sp>
      <p:sp>
        <p:nvSpPr>
          <p:cNvPr id="839" name="Google Shape;839;p1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0" name="Google Shape;84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50" y="0"/>
            <a:ext cx="679601" cy="6796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19"/>
          <p:cNvSpPr txBox="1"/>
          <p:nvPr/>
        </p:nvSpPr>
        <p:spPr>
          <a:xfrm>
            <a:off x="1447550" y="4482750"/>
            <a:ext cx="5982900" cy="48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Loom Recording of  Announcements!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20"/>
          <p:cNvSpPr txBox="1"/>
          <p:nvPr>
            <p:ph type="title"/>
          </p:nvPr>
        </p:nvSpPr>
        <p:spPr>
          <a:xfrm>
            <a:off x="884825" y="2317200"/>
            <a:ext cx="40869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Checkpoint #2</a:t>
            </a:r>
            <a:endParaRPr/>
          </a:p>
        </p:txBody>
      </p:sp>
      <p:sp>
        <p:nvSpPr>
          <p:cNvPr id="847" name="Google Shape;847;p120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1"/>
          <p:cNvSpPr txBox="1"/>
          <p:nvPr>
            <p:ph idx="2" type="body"/>
          </p:nvPr>
        </p:nvSpPr>
        <p:spPr>
          <a:xfrm>
            <a:off x="1050900" y="2082300"/>
            <a:ext cx="70422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Share an instance in which AI provided </a:t>
            </a:r>
            <a:br>
              <a:rPr lang="en" sz="2400"/>
            </a:br>
            <a:r>
              <a:rPr lang="en" sz="2400"/>
              <a:t>a </a:t>
            </a:r>
            <a:r>
              <a:rPr b="1" lang="en" sz="2400"/>
              <a:t>wrong answer</a:t>
            </a:r>
            <a:r>
              <a:rPr lang="en" sz="2400"/>
              <a:t> 🐞 </a:t>
            </a:r>
            <a:endParaRPr b="1" sz="2400"/>
          </a:p>
        </p:txBody>
      </p:sp>
      <p:sp>
        <p:nvSpPr>
          <p:cNvPr id="853" name="Google Shape;853;p12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4" name="Google Shape;854;p12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1-2 minutes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